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0" r:id="rId5"/>
    <p:sldId id="271" r:id="rId6"/>
    <p:sldId id="272"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snapToGrid="0">
      <p:cViewPr varScale="1">
        <p:scale>
          <a:sx n="68" d="100"/>
          <a:sy n="68" d="100"/>
        </p:scale>
        <p:origin x="2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110084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2359204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04877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46977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0525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4123525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121842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1003459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997685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16CD8-A055-4420-9892-63C7351A0275}" type="datetimeFigureOut">
              <a:rPr lang="ar-EG" smtClean="0"/>
              <a:t>12/08/1441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1126036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A16CD8-A055-4420-9892-63C7351A0275}" type="datetimeFigureOut">
              <a:rPr lang="ar-EG" smtClean="0"/>
              <a:t>12/08/1441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119365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A16CD8-A055-4420-9892-63C7351A0275}" type="datetimeFigureOut">
              <a:rPr lang="ar-EG" smtClean="0"/>
              <a:t>12/08/1441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2436794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A16CD8-A055-4420-9892-63C7351A0275}" type="datetimeFigureOut">
              <a:rPr lang="ar-EG" smtClean="0"/>
              <a:t>12/08/1441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127597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16CD8-A055-4420-9892-63C7351A0275}" type="datetimeFigureOut">
              <a:rPr lang="ar-EG" smtClean="0"/>
              <a:t>12/08/1441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3339183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A16CD8-A055-4420-9892-63C7351A0275}" type="datetimeFigureOut">
              <a:rPr lang="ar-EG" smtClean="0"/>
              <a:t>12/08/1441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651892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A16CD8-A055-4420-9892-63C7351A0275}" type="datetimeFigureOut">
              <a:rPr lang="ar-EG" smtClean="0"/>
              <a:t>12/08/1441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D006308-4B85-48B2-ADBC-70189C4CB8E3}" type="slidenum">
              <a:rPr lang="ar-EG" smtClean="0"/>
              <a:t>‹#›</a:t>
            </a:fld>
            <a:endParaRPr lang="ar-EG"/>
          </a:p>
        </p:txBody>
      </p:sp>
    </p:spTree>
    <p:extLst>
      <p:ext uri="{BB962C8B-B14F-4D97-AF65-F5344CB8AC3E}">
        <p14:creationId xmlns:p14="http://schemas.microsoft.com/office/powerpoint/2010/main" val="363013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A16CD8-A055-4420-9892-63C7351A0275}" type="datetimeFigureOut">
              <a:rPr lang="ar-EG" smtClean="0"/>
              <a:t>12/08/1441</a:t>
            </a:fld>
            <a:endParaRPr lang="ar-E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006308-4B85-48B2-ADBC-70189C4CB8E3}" type="slidenum">
              <a:rPr lang="ar-EG" smtClean="0"/>
              <a:t>‹#›</a:t>
            </a:fld>
            <a:endParaRPr lang="ar-EG"/>
          </a:p>
        </p:txBody>
      </p:sp>
    </p:spTree>
    <p:extLst>
      <p:ext uri="{BB962C8B-B14F-4D97-AF65-F5344CB8AC3E}">
        <p14:creationId xmlns:p14="http://schemas.microsoft.com/office/powerpoint/2010/main" val="19796335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07812-9B3A-4DAE-87A2-71C07BD427F6}"/>
              </a:ext>
            </a:extLst>
          </p:cNvPr>
          <p:cNvSpPr>
            <a:spLocks noGrp="1"/>
          </p:cNvSpPr>
          <p:nvPr>
            <p:ph type="title"/>
          </p:nvPr>
        </p:nvSpPr>
        <p:spPr>
          <a:xfrm>
            <a:off x="831850" y="768350"/>
            <a:ext cx="10515600" cy="4127207"/>
          </a:xfrm>
        </p:spPr>
        <p:txBody>
          <a:bodyPr>
            <a:normAutofit/>
          </a:bodyPr>
          <a:lstStyle/>
          <a:p>
            <a:pPr algn="ctr" rtl="1"/>
            <a:r>
              <a:rPr lang="ar-EG" b="1" dirty="0">
                <a:solidFill>
                  <a:schemeClr val="accent3">
                    <a:lumMod val="50000"/>
                  </a:schemeClr>
                </a:solidFill>
              </a:rPr>
              <a:t>الفصل السادس</a:t>
            </a:r>
            <a:br>
              <a:rPr lang="en-US" dirty="0">
                <a:solidFill>
                  <a:schemeClr val="accent3">
                    <a:lumMod val="50000"/>
                  </a:schemeClr>
                </a:solidFill>
              </a:rPr>
            </a:br>
            <a:r>
              <a:rPr lang="ar-EG" dirty="0">
                <a:solidFill>
                  <a:schemeClr val="accent3">
                    <a:lumMod val="50000"/>
                  </a:schemeClr>
                </a:solidFill>
              </a:rPr>
              <a:t>نظام التعليم فـي اليابان </a:t>
            </a:r>
            <a:br>
              <a:rPr lang="en-US" dirty="0">
                <a:solidFill>
                  <a:schemeClr val="accent3">
                    <a:lumMod val="50000"/>
                  </a:schemeClr>
                </a:solidFill>
              </a:rPr>
            </a:br>
            <a:r>
              <a:rPr lang="ar-EG" dirty="0">
                <a:solidFill>
                  <a:schemeClr val="accent3">
                    <a:lumMod val="50000"/>
                  </a:schemeClr>
                </a:solidFill>
              </a:rPr>
              <a:t>(العملاق الأسيوي/الأسطورة البشرية) </a:t>
            </a:r>
            <a:br>
              <a:rPr lang="en-US" dirty="0"/>
            </a:br>
            <a:r>
              <a:rPr lang="ar-EG" dirty="0"/>
              <a:t> </a:t>
            </a:r>
          </a:p>
        </p:txBody>
      </p:sp>
    </p:spTree>
    <p:extLst>
      <p:ext uri="{BB962C8B-B14F-4D97-AF65-F5344CB8AC3E}">
        <p14:creationId xmlns:p14="http://schemas.microsoft.com/office/powerpoint/2010/main" val="366348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6414-A19C-46C1-A265-C1FAA389E0A4}"/>
              </a:ext>
            </a:extLst>
          </p:cNvPr>
          <p:cNvSpPr>
            <a:spLocks noGrp="1"/>
          </p:cNvSpPr>
          <p:nvPr>
            <p:ph type="title"/>
          </p:nvPr>
        </p:nvSpPr>
        <p:spPr/>
        <p:txBody>
          <a:bodyPr/>
          <a:lstStyle/>
          <a:p>
            <a:pPr algn="r"/>
            <a:r>
              <a:rPr lang="ar-SA" dirty="0"/>
              <a:t>أهمية التعليم للمجتمع الياباني : </a:t>
            </a:r>
            <a:br>
              <a:rPr lang="en-US" sz="2000" dirty="0"/>
            </a:br>
            <a:endParaRPr lang="ar-EG" dirty="0"/>
          </a:p>
        </p:txBody>
      </p:sp>
      <p:sp>
        <p:nvSpPr>
          <p:cNvPr id="3" name="Content Placeholder 2">
            <a:extLst>
              <a:ext uri="{FF2B5EF4-FFF2-40B4-BE49-F238E27FC236}">
                <a16:creationId xmlns:a16="http://schemas.microsoft.com/office/drawing/2014/main" id="{3742D581-34D8-4A56-9CB8-CF357D1541A8}"/>
              </a:ext>
            </a:extLst>
          </p:cNvPr>
          <p:cNvSpPr>
            <a:spLocks noGrp="1"/>
          </p:cNvSpPr>
          <p:nvPr>
            <p:ph idx="1"/>
          </p:nvPr>
        </p:nvSpPr>
        <p:spPr>
          <a:xfrm>
            <a:off x="677334" y="1561514"/>
            <a:ext cx="9493608" cy="5134707"/>
          </a:xfrm>
        </p:spPr>
        <p:txBody>
          <a:bodyPr>
            <a:normAutofit/>
          </a:bodyPr>
          <a:lstStyle/>
          <a:p>
            <a:pPr lvl="2"/>
            <a:r>
              <a:rPr lang="ar-SA" dirty="0"/>
              <a:t>تتمثل أهمية التعليم للمجتمع الياباني في : </a:t>
            </a:r>
            <a:endParaRPr lang="en-US" sz="1000" dirty="0"/>
          </a:p>
          <a:p>
            <a:pPr lvl="0"/>
            <a:r>
              <a:rPr lang="ar-SA" dirty="0"/>
              <a:t>تزويد المجتمع بالخبرات والمهارات الفنية والإدارية لدفع عجلة التنمية الاقتصادية نحو الأمام . </a:t>
            </a:r>
            <a:endParaRPr lang="en-US" sz="1100" dirty="0"/>
          </a:p>
          <a:p>
            <a:pPr lvl="0"/>
            <a:r>
              <a:rPr lang="ar-SA" dirty="0"/>
              <a:t>إيجـاد حلـول علميـة للمشكـلات التـي تقـف عقبـة أمـام النمـو الاقتصـادي أو الاجتماعي. </a:t>
            </a:r>
            <a:endParaRPr lang="en-US" sz="1100" dirty="0"/>
          </a:p>
          <a:p>
            <a:pPr lvl="0"/>
            <a:r>
              <a:rPr lang="ar-SA" dirty="0"/>
              <a:t>ترسيخ النظم والقيم والمعايير والاتجاهات اللازمة لتشجيع التقدم التقني ، حيث أن التقنية الحديثة وما تشملها من معرفة وخبرة وأساليب ووسائل هي وليدة تربية علمية صالحة تعطي العلوم الطبيعية والفنون التقنية والتطبيقية ما تستحق من اهتمام في مناهجها الدراسية . </a:t>
            </a:r>
            <a:endParaRPr lang="en-US" sz="1100" dirty="0"/>
          </a:p>
          <a:p>
            <a:r>
              <a:rPr lang="ar-EG" dirty="0"/>
              <a:t>تربية الوعي لدى الإنسان من خلال تدريبه على أساليب التنفيذ والمتابعة ، ومن ثم يستطيع أن يشارك في دفع عملية التنمية من أجل التغيير لكافة الأوضاع التي تسود المجتمع . </a:t>
            </a:r>
          </a:p>
        </p:txBody>
      </p:sp>
    </p:spTree>
    <p:extLst>
      <p:ext uri="{BB962C8B-B14F-4D97-AF65-F5344CB8AC3E}">
        <p14:creationId xmlns:p14="http://schemas.microsoft.com/office/powerpoint/2010/main" val="1738796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C9FA-DC06-43E3-865E-CD9138BB0AD4}"/>
              </a:ext>
            </a:extLst>
          </p:cNvPr>
          <p:cNvSpPr>
            <a:spLocks noGrp="1"/>
          </p:cNvSpPr>
          <p:nvPr>
            <p:ph type="title"/>
          </p:nvPr>
        </p:nvSpPr>
        <p:spPr/>
        <p:txBody>
          <a:bodyPr/>
          <a:lstStyle/>
          <a:p>
            <a:pPr algn="r"/>
            <a:r>
              <a:rPr lang="ar-EG" dirty="0"/>
              <a:t>المعادلة اليابانية في تطوير التعليم : </a:t>
            </a:r>
          </a:p>
        </p:txBody>
      </p:sp>
      <p:sp>
        <p:nvSpPr>
          <p:cNvPr id="3" name="Content Placeholder 2">
            <a:extLst>
              <a:ext uri="{FF2B5EF4-FFF2-40B4-BE49-F238E27FC236}">
                <a16:creationId xmlns:a16="http://schemas.microsoft.com/office/drawing/2014/main" id="{D49C0EFD-26C7-449B-BEE7-C403E5D36159}"/>
              </a:ext>
            </a:extLst>
          </p:cNvPr>
          <p:cNvSpPr>
            <a:spLocks noGrp="1"/>
          </p:cNvSpPr>
          <p:nvPr>
            <p:ph idx="1"/>
          </p:nvPr>
        </p:nvSpPr>
        <p:spPr>
          <a:xfrm>
            <a:off x="1" y="1448972"/>
            <a:ext cx="10663310" cy="5409027"/>
          </a:xfrm>
        </p:spPr>
        <p:txBody>
          <a:bodyPr>
            <a:normAutofit/>
          </a:bodyPr>
          <a:lstStyle/>
          <a:p>
            <a:r>
              <a:rPr lang="ar-EG" dirty="0"/>
              <a:t>تعد اليابان مثالاً للبلد الذي جعل نفسه حديثاً بطريقته الخاصة ،  ولعل ذلك يتضح من خلال عرض أطر معادلة تطوير التعليم ،  والتي تتمثل في الاهتمام بأربع جوانب هى المعلم والطالب والقائد والمنهج : </a:t>
            </a:r>
            <a:endParaRPr lang="en-US" dirty="0"/>
          </a:p>
          <a:p>
            <a:r>
              <a:rPr lang="ar-EG" dirty="0"/>
              <a:t>* ا</a:t>
            </a:r>
            <a:r>
              <a:rPr lang="ar-EG" dirty="0">
                <a:solidFill>
                  <a:schemeClr val="accent5"/>
                </a:solidFill>
              </a:rPr>
              <a:t>لمعلم </a:t>
            </a:r>
            <a:r>
              <a:rPr lang="ar-EG" dirty="0"/>
              <a:t>= مرتب الوزراء + حصانة القضاء + مسرحة المناهج .</a:t>
            </a:r>
            <a:endParaRPr lang="en-US" dirty="0"/>
          </a:p>
          <a:p>
            <a:r>
              <a:rPr lang="ar-EG" dirty="0"/>
              <a:t>وهذا يعني الاهتمام بالعائد الاقتصادي للمعلم ، مع تدعيم الحرية الأكاديمية له ، بالإضافة إلى مشاركته الفاعلة في تصميم وتطوير المناهج الدراسية . </a:t>
            </a:r>
            <a:endParaRPr lang="en-US" dirty="0"/>
          </a:p>
          <a:p>
            <a:r>
              <a:rPr lang="ar-EG" dirty="0"/>
              <a:t>* </a:t>
            </a:r>
            <a:r>
              <a:rPr lang="ar-EG" dirty="0">
                <a:solidFill>
                  <a:schemeClr val="accent5"/>
                </a:solidFill>
              </a:rPr>
              <a:t>التلميذ</a:t>
            </a:r>
            <a:r>
              <a:rPr lang="ar-EG" dirty="0"/>
              <a:t> = الانسنة + الحضرنة + العصرنة . </a:t>
            </a:r>
            <a:endParaRPr lang="en-US" dirty="0"/>
          </a:p>
          <a:p>
            <a:r>
              <a:rPr lang="ar-EG" dirty="0"/>
              <a:t>وهذا يعني الاهتمام بالتلميذ كانسان في كل مراحل التعليم له ميول ورغبات وله رأي ومشاركات يجب احترامها ،، </a:t>
            </a:r>
            <a:endParaRPr lang="en-US" dirty="0"/>
          </a:p>
          <a:p>
            <a:r>
              <a:rPr lang="ar-EG" dirty="0">
                <a:solidFill>
                  <a:schemeClr val="accent5"/>
                </a:solidFill>
              </a:rPr>
              <a:t>* القائد </a:t>
            </a:r>
            <a:r>
              <a:rPr lang="ar-EG" dirty="0"/>
              <a:t>= الهادفية + الإيجابية + الديمقراطية </a:t>
            </a:r>
            <a:endParaRPr lang="en-US" dirty="0"/>
          </a:p>
          <a:p>
            <a:r>
              <a:rPr lang="ar-EG" dirty="0"/>
              <a:t>وهذا يعني أن قائد يجب أن يكون لديه هدف واضح ومحدد وهو ما يسمى بالهدف الأسمى والذي يكمن في الارتقاء بالمؤسسة يعني ارتقائهم بالمجتمع.</a:t>
            </a:r>
            <a:endParaRPr lang="en-US" dirty="0"/>
          </a:p>
          <a:p>
            <a:r>
              <a:rPr lang="ar-EG" dirty="0">
                <a:solidFill>
                  <a:schemeClr val="accent5"/>
                </a:solidFill>
              </a:rPr>
              <a:t>* المنهج الدراسي </a:t>
            </a:r>
            <a:r>
              <a:rPr lang="ar-EG" dirty="0"/>
              <a:t>= الأيديولوجيا + التكنولوجيا + الايكولوجيا </a:t>
            </a:r>
            <a:endParaRPr lang="en-US" dirty="0"/>
          </a:p>
          <a:p>
            <a:r>
              <a:rPr lang="ar-EG" dirty="0"/>
              <a:t>وهذا يعني ضرورة تركيز المنهج الدراسي على الفكر والثقافة، وإعمال الذهن، ناهيك عن توسيع مدارك التلميذ حتى تزداد ثقافته، وتتسع دائرة معارفه، بالإضافة إلى ضرورة اهتمامه بالأساليب العلمية الحديثة، وكيفية توظيفها في مجالات الحياة التي يتفاعل معها التلميذ.</a:t>
            </a:r>
          </a:p>
        </p:txBody>
      </p:sp>
    </p:spTree>
    <p:extLst>
      <p:ext uri="{BB962C8B-B14F-4D97-AF65-F5344CB8AC3E}">
        <p14:creationId xmlns:p14="http://schemas.microsoft.com/office/powerpoint/2010/main" val="1126855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7F7DB-CE76-4B6F-8AE3-F1464F0FBF83}"/>
              </a:ext>
            </a:extLst>
          </p:cNvPr>
          <p:cNvSpPr>
            <a:spLocks noGrp="1"/>
          </p:cNvSpPr>
          <p:nvPr>
            <p:ph type="title"/>
          </p:nvPr>
        </p:nvSpPr>
        <p:spPr/>
        <p:txBody>
          <a:bodyPr/>
          <a:lstStyle/>
          <a:p>
            <a:pPr algn="r"/>
            <a:r>
              <a:rPr lang="ar-EG" dirty="0"/>
              <a:t>إدارة التعليم في اليابان : </a:t>
            </a:r>
          </a:p>
        </p:txBody>
      </p:sp>
      <p:sp>
        <p:nvSpPr>
          <p:cNvPr id="3" name="Content Placeholder 2">
            <a:extLst>
              <a:ext uri="{FF2B5EF4-FFF2-40B4-BE49-F238E27FC236}">
                <a16:creationId xmlns:a16="http://schemas.microsoft.com/office/drawing/2014/main" id="{944B6164-3286-404E-80F7-5D56884EFE52}"/>
              </a:ext>
            </a:extLst>
          </p:cNvPr>
          <p:cNvSpPr>
            <a:spLocks noGrp="1"/>
          </p:cNvSpPr>
          <p:nvPr>
            <p:ph idx="1"/>
          </p:nvPr>
        </p:nvSpPr>
        <p:spPr>
          <a:xfrm>
            <a:off x="0" y="1434905"/>
            <a:ext cx="10424160" cy="5423095"/>
          </a:xfrm>
        </p:spPr>
        <p:txBody>
          <a:bodyPr>
            <a:normAutofit/>
          </a:bodyPr>
          <a:lstStyle/>
          <a:p>
            <a:r>
              <a:rPr lang="ar-EG" sz="2000" dirty="0"/>
              <a:t>تعتبر وزارة التربية والعلوم والثقافة هي السلطة المركزية المسئولة عن التعليم كله في اليابان ، ويحدد القانون مسئولية الوزارة في نشر وتطوير التعليم والعلوم الثقافية ، وتتمتع الوزارة بسلطات معينة وكثيرة في شتى الميادين التربوية والعلمية والثقافية، وتتم </a:t>
            </a:r>
            <a:r>
              <a:rPr lang="ar-SA" sz="2000" dirty="0"/>
              <a:t>إدارة التعليم في اليابان على ثلاثة مستويات هي : </a:t>
            </a:r>
            <a:endParaRPr lang="en-US" sz="2000" dirty="0"/>
          </a:p>
          <a:p>
            <a:r>
              <a:rPr lang="ar-SA" sz="2000" dirty="0"/>
              <a:t>- المستوى الأول : ويمثله الإدارة التعليمية على المستوى الوطني وهي الوزارة ويرأسها الوزير . </a:t>
            </a:r>
            <a:endParaRPr lang="en-US" sz="2000" dirty="0"/>
          </a:p>
          <a:p>
            <a:r>
              <a:rPr lang="ar-SA" sz="2000" dirty="0"/>
              <a:t>- المستوى الثاني : ويمثله الإدارة التعليمية على المستوى الإقليمي وهي مجلس التعليم بالإقليم ، ويعتبر مسئولاً عن تنفيذ وإدارة العمل التربوي والعلمي والثقافي بالإقليم ويرأسه حاكم الإقليم ، وينتخب هذا الحاكم ، وكذلك المركز الإقليمي ، ومن قبل سكان الإقليم كل 4 سنوات . </a:t>
            </a:r>
            <a:endParaRPr lang="en-US" sz="2000" dirty="0"/>
          </a:p>
          <a:p>
            <a:r>
              <a:rPr lang="ar-SA" sz="2000" dirty="0"/>
              <a:t>- المستوى الثالث : ويمثله الإدارة التعليمية على المستوى البلد المحلي ، حيث أن لكل بلدية مجلس للتعليم مسئول عن إدارة شئون التعليم والعلوم والثقافة، ويشرف عليه المحافظ ، ويتم انتخاب المحافظ وأعضاء مجلس الحكم المحلي من قبل السكان ، واللذين يقومان بدورهما بتعيين أعضاء مجلس التعليم . </a:t>
            </a:r>
            <a:endParaRPr lang="en-US" sz="2000" dirty="0"/>
          </a:p>
          <a:p>
            <a:r>
              <a:rPr lang="ar-EG" sz="2000" dirty="0"/>
              <a:t> </a:t>
            </a:r>
          </a:p>
        </p:txBody>
      </p:sp>
    </p:spTree>
    <p:extLst>
      <p:ext uri="{BB962C8B-B14F-4D97-AF65-F5344CB8AC3E}">
        <p14:creationId xmlns:p14="http://schemas.microsoft.com/office/powerpoint/2010/main" val="1021705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A191-695D-4334-81E7-0E44751D3DD6}"/>
              </a:ext>
            </a:extLst>
          </p:cNvPr>
          <p:cNvSpPr>
            <a:spLocks noGrp="1"/>
          </p:cNvSpPr>
          <p:nvPr>
            <p:ph type="title"/>
          </p:nvPr>
        </p:nvSpPr>
        <p:spPr/>
        <p:txBody>
          <a:bodyPr/>
          <a:lstStyle/>
          <a:p>
            <a:pPr algn="r"/>
            <a:r>
              <a:rPr lang="ar-EG" dirty="0"/>
              <a:t>تمويل التعليم فى اليابان:</a:t>
            </a:r>
          </a:p>
        </p:txBody>
      </p:sp>
      <p:sp>
        <p:nvSpPr>
          <p:cNvPr id="3" name="Content Placeholder 2">
            <a:extLst>
              <a:ext uri="{FF2B5EF4-FFF2-40B4-BE49-F238E27FC236}">
                <a16:creationId xmlns:a16="http://schemas.microsoft.com/office/drawing/2014/main" id="{66DC8AA0-87E5-4D8E-98BC-F936B52507D8}"/>
              </a:ext>
            </a:extLst>
          </p:cNvPr>
          <p:cNvSpPr>
            <a:spLocks noGrp="1"/>
          </p:cNvSpPr>
          <p:nvPr>
            <p:ph idx="1"/>
          </p:nvPr>
        </p:nvSpPr>
        <p:spPr>
          <a:xfrm>
            <a:off x="677334" y="1930401"/>
            <a:ext cx="8596668" cy="4110962"/>
          </a:xfrm>
        </p:spPr>
        <p:txBody>
          <a:bodyPr>
            <a:normAutofit/>
          </a:bodyPr>
          <a:lstStyle/>
          <a:p>
            <a:r>
              <a:rPr lang="ar-EG" sz="2800" dirty="0"/>
              <a:t>يتم </a:t>
            </a:r>
            <a:r>
              <a:rPr lang="ar-SA" sz="2800" dirty="0"/>
              <a:t>تمويل التعليم في اليابان عن طريق المسئولية المشتركة بين السلطات المركزية الوطنية ، والإقليمية ، والمحلية ، وتقدم كل سلطة الدعم المالي اللازم لمؤسساتها التعليمية ، وذلك من خلال الضرائب ومصادر الدخل الأخرى الخاصة بها ، ويعزز الآباء هذا التمويل بالمساهمة في رسوم التعليم ، بالإضافة إلى مساهمة رجال الأعمال والصناعة . </a:t>
            </a:r>
            <a:endParaRPr lang="en-US" sz="2800" dirty="0"/>
          </a:p>
          <a:p>
            <a:endParaRPr lang="ar-EG" sz="2800" dirty="0"/>
          </a:p>
        </p:txBody>
      </p:sp>
    </p:spTree>
    <p:extLst>
      <p:ext uri="{BB962C8B-B14F-4D97-AF65-F5344CB8AC3E}">
        <p14:creationId xmlns:p14="http://schemas.microsoft.com/office/powerpoint/2010/main" val="1675348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EBDD2-61B8-4A94-8F00-586BDBE667FF}"/>
              </a:ext>
            </a:extLst>
          </p:cNvPr>
          <p:cNvSpPr>
            <a:spLocks noGrp="1"/>
          </p:cNvSpPr>
          <p:nvPr>
            <p:ph type="title"/>
          </p:nvPr>
        </p:nvSpPr>
        <p:spPr/>
        <p:txBody>
          <a:bodyPr/>
          <a:lstStyle/>
          <a:p>
            <a:pPr algn="r"/>
            <a:r>
              <a:rPr lang="ar-SA" dirty="0"/>
              <a:t>إعداد المعلم في اليابان : </a:t>
            </a:r>
            <a:br>
              <a:rPr lang="en-US" dirty="0"/>
            </a:br>
            <a:endParaRPr lang="ar-EG" dirty="0"/>
          </a:p>
        </p:txBody>
      </p:sp>
      <p:sp>
        <p:nvSpPr>
          <p:cNvPr id="3" name="Content Placeholder 2">
            <a:extLst>
              <a:ext uri="{FF2B5EF4-FFF2-40B4-BE49-F238E27FC236}">
                <a16:creationId xmlns:a16="http://schemas.microsoft.com/office/drawing/2014/main" id="{583A1169-6F3C-4E76-A6FE-82CD31B09931}"/>
              </a:ext>
            </a:extLst>
          </p:cNvPr>
          <p:cNvSpPr>
            <a:spLocks noGrp="1"/>
          </p:cNvSpPr>
          <p:nvPr>
            <p:ph idx="1"/>
          </p:nvPr>
        </p:nvSpPr>
        <p:spPr/>
        <p:txBody>
          <a:bodyPr/>
          <a:lstStyle/>
          <a:p>
            <a:r>
              <a:rPr lang="ar-EG" dirty="0"/>
              <a:t>ويتم إعداد المعلم في اليابان في رحاب كليات التربية والتي يبلغ عددها حوالي 70 كلية، بالإضافة إلى وجود برامج إعداد للمعلم في كليات التعليم المفتوحة،  ويشترط في المعلم الياباني الأمور الآتية :</a:t>
            </a:r>
          </a:p>
          <a:p>
            <a:pPr lvl="0"/>
            <a:r>
              <a:rPr lang="ar-SA" dirty="0"/>
              <a:t>المعلم الذي يعمل في دور الحضانة ورياض الأطفال يجب أن يكون حاصلاً على درجة جامعية،  وبالمثل المرحلة الابتدائية . </a:t>
            </a:r>
            <a:endParaRPr lang="en-US" dirty="0"/>
          </a:p>
          <a:p>
            <a:pPr lvl="0"/>
            <a:r>
              <a:rPr lang="ar-SA" dirty="0"/>
              <a:t>المعلم الذي يعمل في المرحلة الثانوية يجب أن يكون حاصلاً على درجة الماجستير في التربية. </a:t>
            </a:r>
            <a:endParaRPr lang="en-US" dirty="0"/>
          </a:p>
          <a:p>
            <a:endParaRPr lang="ar-EG" dirty="0"/>
          </a:p>
        </p:txBody>
      </p:sp>
    </p:spTree>
    <p:extLst>
      <p:ext uri="{BB962C8B-B14F-4D97-AF65-F5344CB8AC3E}">
        <p14:creationId xmlns:p14="http://schemas.microsoft.com/office/powerpoint/2010/main" val="2233903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2A233-0F2E-474C-98E2-2D9488AE52E4}"/>
              </a:ext>
            </a:extLst>
          </p:cNvPr>
          <p:cNvSpPr>
            <a:spLocks noGrp="1"/>
          </p:cNvSpPr>
          <p:nvPr>
            <p:ph type="title"/>
          </p:nvPr>
        </p:nvSpPr>
        <p:spPr/>
        <p:txBody>
          <a:bodyPr/>
          <a:lstStyle/>
          <a:p>
            <a:pPr algn="r"/>
            <a:r>
              <a:rPr lang="ar-EG" dirty="0"/>
              <a:t>تدريب المعلم في اليابان:</a:t>
            </a:r>
          </a:p>
        </p:txBody>
      </p:sp>
      <p:sp>
        <p:nvSpPr>
          <p:cNvPr id="3" name="Content Placeholder 2">
            <a:extLst>
              <a:ext uri="{FF2B5EF4-FFF2-40B4-BE49-F238E27FC236}">
                <a16:creationId xmlns:a16="http://schemas.microsoft.com/office/drawing/2014/main" id="{D21D8082-6143-410D-AFB0-396A936F2E58}"/>
              </a:ext>
            </a:extLst>
          </p:cNvPr>
          <p:cNvSpPr>
            <a:spLocks noGrp="1"/>
          </p:cNvSpPr>
          <p:nvPr>
            <p:ph idx="1"/>
          </p:nvPr>
        </p:nvSpPr>
        <p:spPr/>
        <p:txBody>
          <a:bodyPr/>
          <a:lstStyle/>
          <a:p>
            <a:r>
              <a:rPr lang="ar-SA" dirty="0"/>
              <a:t>لا شك أن الاهتمام بالتعليم المستمر أثناء الخدمة يعكس الالتزام الثقافي للمعلم الياباني نحو تحسين الذات ،  ومن أمثلة ذلك : </a:t>
            </a:r>
            <a:endParaRPr lang="en-US" dirty="0"/>
          </a:p>
          <a:p>
            <a:pPr lvl="0"/>
            <a:r>
              <a:rPr lang="ar-SA" dirty="0"/>
              <a:t>يتدرب المعلم عند تعيينه في السنة الأولى 20 يوماً ( المعلمين الجدد ) ،  ويتم هذا التدريب في المدارس التي يعملون بها تحت إشراف معلمين من ذوي الخبرة والتمرس بالمهنة . </a:t>
            </a:r>
            <a:endParaRPr lang="en-US" dirty="0"/>
          </a:p>
          <a:p>
            <a:pPr lvl="0"/>
            <a:r>
              <a:rPr lang="ar-SA" dirty="0"/>
              <a:t>يتدرب المعلم الذي مارس المهنة أكثر من 10 سنوات لمدة سنتان يحصل فيها على دراسات عليا في مجال تخصصه . </a:t>
            </a:r>
            <a:endParaRPr lang="en-US" dirty="0"/>
          </a:p>
          <a:p>
            <a:r>
              <a:rPr lang="ar-SA" dirty="0"/>
              <a:t>ويتم التدريب داخل المدرسة بالنسبة المعلمين الجدد ، ويتم في مجموعات دراسية على نطاق الحي أو الإقليم بالنسبة لمتوسطي الخبرة ، في حين يتم التدريب في مركز التدريب القومي لأرباب الخبرة وأصحاب الممارسة المهنية الكبيرة . </a:t>
            </a:r>
            <a:endParaRPr lang="en-US" dirty="0"/>
          </a:p>
          <a:p>
            <a:endParaRPr lang="ar-EG" dirty="0"/>
          </a:p>
        </p:txBody>
      </p:sp>
    </p:spTree>
    <p:extLst>
      <p:ext uri="{BB962C8B-B14F-4D97-AF65-F5344CB8AC3E}">
        <p14:creationId xmlns:p14="http://schemas.microsoft.com/office/powerpoint/2010/main" val="3704073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8F0E3-0C85-4DE8-B48A-C9C8D7638BB2}"/>
              </a:ext>
            </a:extLst>
          </p:cNvPr>
          <p:cNvSpPr>
            <a:spLocks noGrp="1"/>
          </p:cNvSpPr>
          <p:nvPr>
            <p:ph type="title"/>
          </p:nvPr>
        </p:nvSpPr>
        <p:spPr/>
        <p:txBody>
          <a:bodyPr/>
          <a:lstStyle/>
          <a:p>
            <a:pPr algn="r"/>
            <a:r>
              <a:rPr lang="ar-SA" dirty="0"/>
              <a:t>أسرار تقدم اليابان</a:t>
            </a:r>
            <a:r>
              <a:rPr lang="ar-EG" dirty="0"/>
              <a:t>:</a:t>
            </a:r>
          </a:p>
        </p:txBody>
      </p:sp>
      <p:sp>
        <p:nvSpPr>
          <p:cNvPr id="3" name="Content Placeholder 2">
            <a:extLst>
              <a:ext uri="{FF2B5EF4-FFF2-40B4-BE49-F238E27FC236}">
                <a16:creationId xmlns:a16="http://schemas.microsoft.com/office/drawing/2014/main" id="{02384D53-3ED2-48E4-BA39-DEE1527198A3}"/>
              </a:ext>
            </a:extLst>
          </p:cNvPr>
          <p:cNvSpPr>
            <a:spLocks noGrp="1"/>
          </p:cNvSpPr>
          <p:nvPr>
            <p:ph idx="1"/>
          </p:nvPr>
        </p:nvSpPr>
        <p:spPr/>
        <p:txBody>
          <a:bodyPr>
            <a:normAutofit fontScale="85000" lnSpcReduction="20000"/>
          </a:bodyPr>
          <a:lstStyle/>
          <a:p>
            <a:r>
              <a:rPr lang="ar-EG" b="1" dirty="0"/>
              <a:t>تتمثل أسرار تقدم اليابان فى كل مما يلى:</a:t>
            </a:r>
            <a:endParaRPr lang="en-US" dirty="0"/>
          </a:p>
          <a:p>
            <a:pPr lvl="0"/>
            <a:r>
              <a:rPr lang="ar-SA" dirty="0"/>
              <a:t>التعليم . 					</a:t>
            </a:r>
            <a:endParaRPr lang="en-US" dirty="0"/>
          </a:p>
          <a:p>
            <a:pPr lvl="0"/>
            <a:r>
              <a:rPr lang="ar-SA" dirty="0"/>
              <a:t>الإدارة اليابانية وأسلوبها المتميز . </a:t>
            </a:r>
            <a:endParaRPr lang="en-US" dirty="0"/>
          </a:p>
          <a:p>
            <a:pPr lvl="0"/>
            <a:r>
              <a:rPr lang="ar-SA" dirty="0"/>
              <a:t>الاستقرار السياسي والاقتصادي والاجتماعي . </a:t>
            </a:r>
            <a:endParaRPr lang="en-US" dirty="0"/>
          </a:p>
          <a:p>
            <a:pPr lvl="0"/>
            <a:r>
              <a:rPr lang="ar-SA" dirty="0"/>
              <a:t>تاريخ وتقاليد وثقافة اليابان القديمة . </a:t>
            </a:r>
            <a:endParaRPr lang="en-US" dirty="0"/>
          </a:p>
          <a:p>
            <a:pPr lvl="0"/>
            <a:r>
              <a:rPr lang="ar-SA" dirty="0"/>
              <a:t>الانتماء والولاء</a:t>
            </a:r>
            <a:r>
              <a:rPr lang="ar-EG" dirty="0"/>
              <a:t>.</a:t>
            </a:r>
            <a:endParaRPr lang="en-US" dirty="0"/>
          </a:p>
          <a:p>
            <a:pPr lvl="0"/>
            <a:r>
              <a:rPr lang="ar-SA" dirty="0"/>
              <a:t> دولة لا تعتمد على القوة الحربية . </a:t>
            </a:r>
            <a:endParaRPr lang="en-US" dirty="0"/>
          </a:p>
          <a:p>
            <a:pPr lvl="0"/>
            <a:r>
              <a:rPr lang="ar-SA" dirty="0"/>
              <a:t>الترابط الأسري والتعاون .</a:t>
            </a:r>
            <a:endParaRPr lang="en-US" dirty="0"/>
          </a:p>
          <a:p>
            <a:pPr lvl="0"/>
            <a:r>
              <a:rPr lang="ar-SA" dirty="0"/>
              <a:t> المساواة بين أفراد الشعب ووحدة المجتمع . </a:t>
            </a:r>
            <a:endParaRPr lang="en-US" dirty="0"/>
          </a:p>
          <a:p>
            <a:pPr lvl="0"/>
            <a:r>
              <a:rPr lang="ar-SA" dirty="0"/>
              <a:t> تقييم مستمر للتجارب . 			                                   </a:t>
            </a:r>
            <a:endParaRPr lang="en-US" dirty="0"/>
          </a:p>
          <a:p>
            <a:pPr lvl="0"/>
            <a:r>
              <a:rPr lang="ar-SA" dirty="0"/>
              <a:t>نسبة الادخار العالية . 			                </a:t>
            </a:r>
            <a:endParaRPr lang="en-US" dirty="0"/>
          </a:p>
          <a:p>
            <a:pPr lvl="0"/>
            <a:r>
              <a:rPr lang="ar-SA" dirty="0"/>
              <a:t>مجتمع تنافسي </a:t>
            </a:r>
            <a:r>
              <a:rPr lang="ar-EG" dirty="0"/>
              <a:t>،،،</a:t>
            </a:r>
            <a:r>
              <a:rPr lang="ar-SA" dirty="0"/>
              <a:t> الجميع يتنافسون من أجل الأفضل . </a:t>
            </a:r>
            <a:endParaRPr lang="en-US" dirty="0"/>
          </a:p>
          <a:p>
            <a:endParaRPr lang="ar-EG" dirty="0"/>
          </a:p>
        </p:txBody>
      </p:sp>
    </p:spTree>
    <p:extLst>
      <p:ext uri="{BB962C8B-B14F-4D97-AF65-F5344CB8AC3E}">
        <p14:creationId xmlns:p14="http://schemas.microsoft.com/office/powerpoint/2010/main" val="1463703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20EB-4DBD-472B-89CA-011AAC4D47BB}"/>
              </a:ext>
            </a:extLst>
          </p:cNvPr>
          <p:cNvSpPr>
            <a:spLocks noGrp="1"/>
          </p:cNvSpPr>
          <p:nvPr>
            <p:ph type="title"/>
          </p:nvPr>
        </p:nvSpPr>
        <p:spPr/>
        <p:txBody>
          <a:bodyPr/>
          <a:lstStyle/>
          <a:p>
            <a:pPr algn="r"/>
            <a:r>
              <a:rPr lang="ar-EG" dirty="0"/>
              <a:t>المدرسة اليابانية " مدرسة القيم العجيبة " :</a:t>
            </a:r>
          </a:p>
        </p:txBody>
      </p:sp>
      <p:sp>
        <p:nvSpPr>
          <p:cNvPr id="3" name="Content Placeholder 2">
            <a:extLst>
              <a:ext uri="{FF2B5EF4-FFF2-40B4-BE49-F238E27FC236}">
                <a16:creationId xmlns:a16="http://schemas.microsoft.com/office/drawing/2014/main" id="{6A699A07-D7B4-4C93-9AB0-FEB32ADA65DC}"/>
              </a:ext>
            </a:extLst>
          </p:cNvPr>
          <p:cNvSpPr>
            <a:spLocks noGrp="1"/>
          </p:cNvSpPr>
          <p:nvPr>
            <p:ph idx="1"/>
          </p:nvPr>
        </p:nvSpPr>
        <p:spPr>
          <a:xfrm>
            <a:off x="0" y="1448973"/>
            <a:ext cx="10311618" cy="5409028"/>
          </a:xfrm>
        </p:spPr>
        <p:txBody>
          <a:bodyPr>
            <a:normAutofit lnSpcReduction="10000"/>
          </a:bodyPr>
          <a:lstStyle/>
          <a:p>
            <a:r>
              <a:rPr lang="ar-EG" dirty="0"/>
              <a:t>للمدرسة اليابانية مجموعة من القيم التى تميزها عن غيرها وهى:</a:t>
            </a:r>
          </a:p>
          <a:p>
            <a:r>
              <a:rPr lang="ar-EG" dirty="0"/>
              <a:t>وجود أحذية رياضية خفيفة عند مدخل المبنى المدرسي مرتبة في خزانة أو ارفف خشبية يحمل كل حذاء اسم صاحبه ،  حيث يجب أن يخلع التلاميذ أحذيتهم العادية وارتداء هذه الأحذية الخفيفة النظيفة داخل مبنى المدرسة .</a:t>
            </a:r>
          </a:p>
          <a:p>
            <a:r>
              <a:rPr lang="ar-EG" dirty="0"/>
              <a:t>يقوم التلميذ عند نهاية يوم الدراسة بكنس وتنظيف القاعات الدراسية والممرات، وغسل دورات المياه وجمع القمامة، على أن يشارك المعلم التلميذ في هذا العمل.</a:t>
            </a:r>
          </a:p>
          <a:p>
            <a:r>
              <a:rPr lang="ar-EG" dirty="0"/>
              <a:t>تنتفي وظيفة الحارس أو الفراش أو عمال النظافة في المدارس اليابانية حيث يتعاون الجميع المعلم والتلميذ لتصبح المدرسة ذات مظهر حسن.</a:t>
            </a:r>
          </a:p>
          <a:p>
            <a:r>
              <a:rPr lang="ar-EG" dirty="0"/>
              <a:t>لا يوجد مقصف أو جمعية تعاونية بالمدرسة وإنما يوجد مطبخ به أستاذة تغذية وعدد من الطاهيات يقدمن وجبة طازجة يومياً لكل تلميذ بالمدرسة.</a:t>
            </a:r>
          </a:p>
          <a:p>
            <a:r>
              <a:rPr lang="ar-EG" dirty="0"/>
              <a:t>من النادر جداً أن يرسب أحد في أي امتحان حيث أن المنافسة شديدة جداً بين الطلاب فالكل يحاول الالتحاق بأفضل وأرقى الجامعات.</a:t>
            </a:r>
          </a:p>
          <a:p>
            <a:r>
              <a:rPr lang="ar-EG" dirty="0"/>
              <a:t>يحصل التلميذ الياباني على أيام دراسية أكثر من أقرانه في معظم العالم وخاصة الدول المتقدمة.</a:t>
            </a:r>
          </a:p>
          <a:p>
            <a:r>
              <a:rPr lang="ar-SA" dirty="0"/>
              <a:t>وبمقاييس الواقع الفعلي فان التلميذ الياباني يلم في أي مرحلة تعليمية بتاريخ بعض الدول أكثر من إلمام تلميذ هذه الدول بتاريخ دولته ذاتها . </a:t>
            </a:r>
            <a:endParaRPr lang="en-US" dirty="0"/>
          </a:p>
          <a:p>
            <a:r>
              <a:rPr lang="ar-EG" dirty="0"/>
              <a:t>تركز فلسفة النظام التعليمي في اليابان على العلم والمعرفة والخلق الكريم والولاء للآباء واحترام الكبير.</a:t>
            </a:r>
          </a:p>
          <a:p>
            <a:endParaRPr lang="ar-EG" dirty="0"/>
          </a:p>
        </p:txBody>
      </p:sp>
    </p:spTree>
    <p:extLst>
      <p:ext uri="{BB962C8B-B14F-4D97-AF65-F5344CB8AC3E}">
        <p14:creationId xmlns:p14="http://schemas.microsoft.com/office/powerpoint/2010/main" val="151182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C3B8-6551-4304-A8EA-8456F0974116}"/>
              </a:ext>
            </a:extLst>
          </p:cNvPr>
          <p:cNvSpPr>
            <a:spLocks noGrp="1"/>
          </p:cNvSpPr>
          <p:nvPr>
            <p:ph type="title"/>
          </p:nvPr>
        </p:nvSpPr>
        <p:spPr/>
        <p:txBody>
          <a:bodyPr/>
          <a:lstStyle/>
          <a:p>
            <a:pPr algn="r"/>
            <a:r>
              <a:rPr lang="ar-SA" dirty="0"/>
              <a:t>مقدمة : </a:t>
            </a:r>
            <a:br>
              <a:rPr lang="en-US" dirty="0"/>
            </a:br>
            <a:endParaRPr lang="ar-EG" dirty="0"/>
          </a:p>
        </p:txBody>
      </p:sp>
      <p:sp>
        <p:nvSpPr>
          <p:cNvPr id="3" name="Content Placeholder 2">
            <a:extLst>
              <a:ext uri="{FF2B5EF4-FFF2-40B4-BE49-F238E27FC236}">
                <a16:creationId xmlns:a16="http://schemas.microsoft.com/office/drawing/2014/main" id="{67A7BC51-88C7-4740-B67B-C51A01102B18}"/>
              </a:ext>
            </a:extLst>
          </p:cNvPr>
          <p:cNvSpPr>
            <a:spLocks noGrp="1"/>
          </p:cNvSpPr>
          <p:nvPr>
            <p:ph idx="1"/>
          </p:nvPr>
        </p:nvSpPr>
        <p:spPr/>
        <p:txBody>
          <a:bodyPr/>
          <a:lstStyle/>
          <a:p>
            <a:r>
              <a:rPr lang="ar-SA" dirty="0"/>
              <a:t>* قالوا عن اليابان أنها تحمل مجموعة من الدلالات أهمها : </a:t>
            </a:r>
            <a:endParaRPr lang="en-US" dirty="0"/>
          </a:p>
          <a:p>
            <a:r>
              <a:rPr lang="ar-SA" dirty="0"/>
              <a:t>- الإنس</a:t>
            </a:r>
            <a:r>
              <a:rPr lang="ar-EG" dirty="0"/>
              <a:t>ـ</a:t>
            </a:r>
            <a:r>
              <a:rPr lang="ar-SA" dirty="0"/>
              <a:t>ـان : 	حيث التركيز على القيم . </a:t>
            </a:r>
            <a:endParaRPr lang="en-US" dirty="0"/>
          </a:p>
          <a:p>
            <a:r>
              <a:rPr lang="ar-SA" dirty="0"/>
              <a:t>- الإبــداع :</a:t>
            </a:r>
            <a:r>
              <a:rPr lang="ar-EG" dirty="0"/>
              <a:t>   </a:t>
            </a:r>
            <a:r>
              <a:rPr lang="ar-SA" dirty="0"/>
              <a:t>	حيث التركيز على التجديد . </a:t>
            </a:r>
            <a:endParaRPr lang="en-US" dirty="0"/>
          </a:p>
          <a:p>
            <a:r>
              <a:rPr lang="ar-SA" dirty="0"/>
              <a:t>- الواق</a:t>
            </a:r>
            <a:r>
              <a:rPr lang="ar-EG" dirty="0"/>
              <a:t>ـ</a:t>
            </a:r>
            <a:r>
              <a:rPr lang="ar-SA" dirty="0"/>
              <a:t>ــع  :  حيث التركيز على </a:t>
            </a:r>
            <a:r>
              <a:rPr lang="ar-SA" sz="2400" dirty="0"/>
              <a:t>حسن</a:t>
            </a:r>
            <a:r>
              <a:rPr lang="ar-SA" dirty="0"/>
              <a:t> التكيف مع المواقف . </a:t>
            </a:r>
            <a:endParaRPr lang="en-US" dirty="0"/>
          </a:p>
          <a:p>
            <a:r>
              <a:rPr lang="ar-SA" dirty="0"/>
              <a:t>- التطويـر :  	حيث التركيز على توظيف مستجدات العصر .  </a:t>
            </a:r>
            <a:endParaRPr lang="en-US" dirty="0"/>
          </a:p>
          <a:p>
            <a:r>
              <a:rPr lang="ar-SA" dirty="0"/>
              <a:t>- الأسطورة :</a:t>
            </a:r>
            <a:r>
              <a:rPr lang="ar-EG" dirty="0"/>
              <a:t> </a:t>
            </a:r>
            <a:r>
              <a:rPr lang="ar-SA" dirty="0"/>
              <a:t>حيث التركيز على التحدي من </a:t>
            </a:r>
            <a:r>
              <a:rPr lang="ar-EG" dirty="0"/>
              <a:t>أ</a:t>
            </a:r>
            <a:r>
              <a:rPr lang="ar-SA" dirty="0"/>
              <a:t>جل قهر المستحيل . </a:t>
            </a:r>
            <a:endParaRPr lang="en-US" dirty="0"/>
          </a:p>
          <a:p>
            <a:r>
              <a:rPr lang="ar-SA" dirty="0"/>
              <a:t>- المايسترو: 	حيث التركيز على أن تكون اليابان دائماً بمثابة الدرس رقم (1) لأمريكا . </a:t>
            </a:r>
            <a:endParaRPr lang="en-US" dirty="0"/>
          </a:p>
          <a:p>
            <a:endParaRPr lang="ar-EG" dirty="0"/>
          </a:p>
        </p:txBody>
      </p:sp>
    </p:spTree>
    <p:extLst>
      <p:ext uri="{BB962C8B-B14F-4D97-AF65-F5344CB8AC3E}">
        <p14:creationId xmlns:p14="http://schemas.microsoft.com/office/powerpoint/2010/main" val="3593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additive="base">
                                        <p:cTn id="42" dur="500" fill="hold"/>
                                        <p:tgtEl>
                                          <p:spTgt spid="2"/>
                                        </p:tgtEl>
                                        <p:attrNameLst>
                                          <p:attrName>ppt_x</p:attrName>
                                        </p:attrNameLst>
                                      </p:cBhvr>
                                      <p:tavLst>
                                        <p:tav tm="0">
                                          <p:val>
                                            <p:strVal val="#ppt_x"/>
                                          </p:val>
                                        </p:tav>
                                        <p:tav tm="100000">
                                          <p:val>
                                            <p:strVal val="#ppt_x"/>
                                          </p:val>
                                        </p:tav>
                                      </p:tavLst>
                                    </p:anim>
                                    <p:anim calcmode="lin" valueType="num">
                                      <p:cBhvr additive="base">
                                        <p:cTn id="4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A5678-31F7-480F-9F50-5DDC5BC774E6}"/>
              </a:ext>
            </a:extLst>
          </p:cNvPr>
          <p:cNvSpPr>
            <a:spLocks noGrp="1"/>
          </p:cNvSpPr>
          <p:nvPr>
            <p:ph type="title"/>
          </p:nvPr>
        </p:nvSpPr>
        <p:spPr/>
        <p:txBody>
          <a:bodyPr/>
          <a:lstStyle/>
          <a:p>
            <a:pPr algn="r"/>
            <a:r>
              <a:rPr lang="ar-SA" dirty="0"/>
              <a:t>الشعب الياباني : ( جغرافياً وديموجرافياً ) </a:t>
            </a:r>
            <a:br>
              <a:rPr lang="en-US" dirty="0"/>
            </a:br>
            <a:endParaRPr lang="ar-EG" dirty="0"/>
          </a:p>
        </p:txBody>
      </p:sp>
      <p:sp>
        <p:nvSpPr>
          <p:cNvPr id="3" name="Content Placeholder 2">
            <a:extLst>
              <a:ext uri="{FF2B5EF4-FFF2-40B4-BE49-F238E27FC236}">
                <a16:creationId xmlns:a16="http://schemas.microsoft.com/office/drawing/2014/main" id="{C09914EF-0894-4690-BFE0-4805CFCD49BE}"/>
              </a:ext>
            </a:extLst>
          </p:cNvPr>
          <p:cNvSpPr>
            <a:spLocks noGrp="1"/>
          </p:cNvSpPr>
          <p:nvPr>
            <p:ph idx="1"/>
          </p:nvPr>
        </p:nvSpPr>
        <p:spPr>
          <a:xfrm>
            <a:off x="677333" y="1448973"/>
            <a:ext cx="9507675" cy="5409028"/>
          </a:xfrm>
        </p:spPr>
        <p:txBody>
          <a:bodyPr>
            <a:normAutofit/>
          </a:bodyPr>
          <a:lstStyle/>
          <a:p>
            <a:pPr lvl="0"/>
            <a:r>
              <a:rPr lang="ar-SA" dirty="0"/>
              <a:t>اليابان عبارة عن مجموعة من الجزر تقع على الساحل الشرقي لأسيا ، وتتخذ بصفة عامة شكل الهلال ، وتمتد من أقصى طرفها إلى الطرف الأخر مسافة 3.000 كيلو متر ، وتتكون اليابان من 4 جزر رئيسة هي ( هونشو، شيكوكو ، كيوشو ، هوكايدو ) ، والتي تشكل مع 4.000 جزيرة صغرى ما يطلق عليه الأرخبيل الياباني ، أي مجموعة الجزر اليابانية ، والعاصمة طوكيو . </a:t>
            </a:r>
            <a:endParaRPr lang="en-US" dirty="0"/>
          </a:p>
          <a:p>
            <a:pPr lvl="0"/>
            <a:r>
              <a:rPr lang="ar-SA" dirty="0"/>
              <a:t>مسا</a:t>
            </a:r>
            <a:r>
              <a:rPr lang="ar-EG" dirty="0"/>
              <a:t>حتها</a:t>
            </a:r>
            <a:r>
              <a:rPr lang="ar-SA" dirty="0"/>
              <a:t> حوالي 378.000 كم2. </a:t>
            </a:r>
            <a:endParaRPr lang="en-US" dirty="0"/>
          </a:p>
          <a:p>
            <a:pPr lvl="0"/>
            <a:r>
              <a:rPr lang="ar-SA" dirty="0"/>
              <a:t>مورده</a:t>
            </a:r>
            <a:r>
              <a:rPr lang="ar-EG" dirty="0"/>
              <a:t>ا</a:t>
            </a:r>
            <a:r>
              <a:rPr lang="ar-SA" dirty="0"/>
              <a:t> الأساسي يتمثل في القوة البشرية فه</a:t>
            </a:r>
            <a:r>
              <a:rPr lang="ar-EG" dirty="0"/>
              <a:t>ى</a:t>
            </a:r>
            <a:r>
              <a:rPr lang="ar-SA" dirty="0"/>
              <a:t> لا </a:t>
            </a:r>
            <a:r>
              <a:rPr lang="ar-EG" dirty="0"/>
              <a:t>ت</a:t>
            </a:r>
            <a:r>
              <a:rPr lang="ar-SA" dirty="0"/>
              <a:t>ملك أي موارد طبيعية تذكر. </a:t>
            </a:r>
            <a:endParaRPr lang="en-US" dirty="0"/>
          </a:p>
          <a:p>
            <a:pPr lvl="0"/>
            <a:r>
              <a:rPr lang="ar-SA" dirty="0"/>
              <a:t>بدأ</a:t>
            </a:r>
            <a:r>
              <a:rPr lang="ar-EG" dirty="0"/>
              <a:t>ت</a:t>
            </a:r>
            <a:r>
              <a:rPr lang="ar-SA" dirty="0"/>
              <a:t> بتقليد الاختراعات الجديدة ثم قام بتطويرها حتى وصل الآن إلى تكنولوجيا يابانية خالصة</a:t>
            </a:r>
            <a:r>
              <a:rPr lang="ar-EG" dirty="0"/>
              <a:t>.</a:t>
            </a:r>
          </a:p>
          <a:p>
            <a:pPr lvl="0"/>
            <a:r>
              <a:rPr lang="ar-SA" dirty="0"/>
              <a:t>يؤمن بالحرية الاقتصادية . </a:t>
            </a:r>
            <a:endParaRPr lang="en-US" dirty="0"/>
          </a:p>
          <a:p>
            <a:pPr lvl="0"/>
            <a:r>
              <a:rPr lang="ar-EG" dirty="0"/>
              <a:t>ت</a:t>
            </a:r>
            <a:r>
              <a:rPr lang="ar-SA" dirty="0"/>
              <a:t>أخذ وقتاً طويلاً في اتخاذ القرارات ، وذلك لاقتناعهم ب</a:t>
            </a:r>
            <a:r>
              <a:rPr lang="ar-EG" dirty="0"/>
              <a:t>أ</a:t>
            </a:r>
            <a:r>
              <a:rPr lang="ar-SA" dirty="0"/>
              <a:t>ن القرار الذي يصدر يصبح دستوراً يصعب الرجوع عنه . </a:t>
            </a:r>
            <a:endParaRPr lang="en-US" dirty="0"/>
          </a:p>
          <a:p>
            <a:pPr lvl="0"/>
            <a:r>
              <a:rPr lang="ar-EG" dirty="0"/>
              <a:t>ت</a:t>
            </a:r>
            <a:r>
              <a:rPr lang="ar-SA" dirty="0"/>
              <a:t>ؤمن بالقيم الأخلاقية ( الإخلاص – التعاون – التكافل – التواضع – تعاطف الكبير مع الصغير ) . </a:t>
            </a:r>
            <a:endParaRPr lang="ar-EG" dirty="0"/>
          </a:p>
          <a:p>
            <a:pPr lvl="0"/>
            <a:endParaRPr lang="en-US" dirty="0"/>
          </a:p>
        </p:txBody>
      </p:sp>
    </p:spTree>
    <p:extLst>
      <p:ext uri="{BB962C8B-B14F-4D97-AF65-F5344CB8AC3E}">
        <p14:creationId xmlns:p14="http://schemas.microsoft.com/office/powerpoint/2010/main" val="165299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C949F-7072-4C5A-AE31-E4A6197FC0B5}"/>
              </a:ext>
            </a:extLst>
          </p:cNvPr>
          <p:cNvSpPr>
            <a:spLocks noGrp="1"/>
          </p:cNvSpPr>
          <p:nvPr>
            <p:ph type="title"/>
          </p:nvPr>
        </p:nvSpPr>
        <p:spPr/>
        <p:txBody>
          <a:bodyPr/>
          <a:lstStyle/>
          <a:p>
            <a:pPr algn="r"/>
            <a:r>
              <a:rPr lang="ar-SA" dirty="0"/>
              <a:t>الشعب الياباني : ( جغرافياً وديموجرافياً ) </a:t>
            </a:r>
            <a:br>
              <a:rPr lang="en-US" dirty="0"/>
            </a:br>
            <a:endParaRPr lang="ar-EG" dirty="0"/>
          </a:p>
        </p:txBody>
      </p:sp>
      <p:sp>
        <p:nvSpPr>
          <p:cNvPr id="3" name="Content Placeholder 2">
            <a:extLst>
              <a:ext uri="{FF2B5EF4-FFF2-40B4-BE49-F238E27FC236}">
                <a16:creationId xmlns:a16="http://schemas.microsoft.com/office/drawing/2014/main" id="{C6F442C7-6535-45C7-9051-B7AAFD898815}"/>
              </a:ext>
            </a:extLst>
          </p:cNvPr>
          <p:cNvSpPr>
            <a:spLocks noGrp="1"/>
          </p:cNvSpPr>
          <p:nvPr>
            <p:ph idx="1"/>
          </p:nvPr>
        </p:nvSpPr>
        <p:spPr/>
        <p:txBody>
          <a:bodyPr/>
          <a:lstStyle/>
          <a:p>
            <a:pPr lvl="0"/>
            <a:r>
              <a:rPr lang="ar-SA" dirty="0"/>
              <a:t>يرى أن التعليم أساس النجاح وأن الحكومة تعاون بأموالها في التدريب لأنها ترى أن الأموال التي تنفق على التدريب ستعود بنجاح على المؤسسات وبالتالي على الدولة ككل ثم الفرد الياباني . </a:t>
            </a:r>
            <a:endParaRPr lang="en-US" dirty="0"/>
          </a:p>
          <a:p>
            <a:pPr lvl="0"/>
            <a:r>
              <a:rPr lang="ar-SA" dirty="0"/>
              <a:t>كل حياته تحدي وتطلعاته ولا يستكين لما هو موجود . </a:t>
            </a:r>
            <a:endParaRPr lang="en-US" dirty="0"/>
          </a:p>
          <a:p>
            <a:pPr lvl="0"/>
            <a:r>
              <a:rPr lang="ar-SA" dirty="0"/>
              <a:t>قام بتحسين وتطوير التكنولوجيا الحربية والنووية فتركها للولايات المتحدة الأمريكية ولو أن له دور غير مباشر في تكنولوجيا الإلكترونيات . </a:t>
            </a:r>
            <a:endParaRPr lang="en-US" dirty="0"/>
          </a:p>
          <a:p>
            <a:r>
              <a:rPr lang="ar-EG" dirty="0"/>
              <a:t>ومن هنا أصبحت تمثل معجزة  ولها </a:t>
            </a:r>
            <a:r>
              <a:rPr lang="ar-SA" dirty="0"/>
              <a:t>أسرار تمثل</a:t>
            </a:r>
            <a:r>
              <a:rPr lang="ar-EG" dirty="0"/>
              <a:t>ت</a:t>
            </a:r>
            <a:r>
              <a:rPr lang="ar-SA" dirty="0"/>
              <a:t> في : </a:t>
            </a:r>
            <a:endParaRPr lang="en-US" dirty="0"/>
          </a:p>
          <a:p>
            <a:r>
              <a:rPr lang="ar-EG" dirty="0"/>
              <a:t>"</a:t>
            </a:r>
            <a:r>
              <a:rPr lang="ar-SA" dirty="0">
                <a:solidFill>
                  <a:srgbClr val="00B0F0"/>
                </a:solidFill>
              </a:rPr>
              <a:t>محاولة</a:t>
            </a:r>
            <a:r>
              <a:rPr lang="ar-EG" dirty="0">
                <a:solidFill>
                  <a:srgbClr val="00B0F0"/>
                </a:solidFill>
              </a:rPr>
              <a:t>, </a:t>
            </a:r>
            <a:r>
              <a:rPr lang="ar-SA" dirty="0">
                <a:solidFill>
                  <a:srgbClr val="00B0F0"/>
                </a:solidFill>
              </a:rPr>
              <a:t>عزم</a:t>
            </a:r>
            <a:r>
              <a:rPr lang="ar-EG" dirty="0">
                <a:solidFill>
                  <a:srgbClr val="00B0F0"/>
                </a:solidFill>
              </a:rPr>
              <a:t>, </a:t>
            </a:r>
            <a:r>
              <a:rPr lang="ar-SA" dirty="0">
                <a:solidFill>
                  <a:srgbClr val="00B0F0"/>
                </a:solidFill>
              </a:rPr>
              <a:t>إصرار</a:t>
            </a:r>
            <a:r>
              <a:rPr lang="ar-EG" dirty="0">
                <a:solidFill>
                  <a:srgbClr val="00B0F0"/>
                </a:solidFill>
              </a:rPr>
              <a:t>, </a:t>
            </a:r>
            <a:r>
              <a:rPr lang="ar-SA" dirty="0">
                <a:solidFill>
                  <a:srgbClr val="00B0F0"/>
                </a:solidFill>
              </a:rPr>
              <a:t>إرادة</a:t>
            </a:r>
            <a:r>
              <a:rPr lang="ar-EG" dirty="0">
                <a:solidFill>
                  <a:srgbClr val="00B0F0"/>
                </a:solidFill>
              </a:rPr>
              <a:t>, </a:t>
            </a:r>
            <a:r>
              <a:rPr lang="ar-SA" dirty="0">
                <a:solidFill>
                  <a:srgbClr val="00B0F0"/>
                </a:solidFill>
              </a:rPr>
              <a:t>تحقيق الهدف</a:t>
            </a:r>
            <a:r>
              <a:rPr lang="ar-EG" dirty="0">
                <a:solidFill>
                  <a:srgbClr val="00B0F0"/>
                </a:solidFill>
              </a:rPr>
              <a:t>, </a:t>
            </a:r>
            <a:r>
              <a:rPr lang="ar-SA" dirty="0">
                <a:solidFill>
                  <a:srgbClr val="00B0F0"/>
                </a:solidFill>
              </a:rPr>
              <a:t> صنع جيل جديد</a:t>
            </a:r>
            <a:r>
              <a:rPr lang="ar-EG" dirty="0">
                <a:solidFill>
                  <a:srgbClr val="00B0F0"/>
                </a:solidFill>
              </a:rPr>
              <a:t>, </a:t>
            </a:r>
            <a:r>
              <a:rPr lang="ar-SA" dirty="0">
                <a:solidFill>
                  <a:srgbClr val="00B0F0"/>
                </a:solidFill>
              </a:rPr>
              <a:t>يبحث عن مستقبل جديد </a:t>
            </a:r>
            <a:r>
              <a:rPr lang="ar-EG" dirty="0">
                <a:solidFill>
                  <a:srgbClr val="00B0F0"/>
                </a:solidFill>
              </a:rPr>
              <a:t>".</a:t>
            </a:r>
            <a:endParaRPr lang="en-US" dirty="0">
              <a:solidFill>
                <a:srgbClr val="00B0F0"/>
              </a:solidFill>
            </a:endParaRPr>
          </a:p>
          <a:p>
            <a:endParaRPr lang="ar-EG" dirty="0"/>
          </a:p>
        </p:txBody>
      </p:sp>
    </p:spTree>
    <p:extLst>
      <p:ext uri="{BB962C8B-B14F-4D97-AF65-F5344CB8AC3E}">
        <p14:creationId xmlns:p14="http://schemas.microsoft.com/office/powerpoint/2010/main" val="24758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0550-D2BA-40BC-9B3F-7020EB3C552A}"/>
              </a:ext>
            </a:extLst>
          </p:cNvPr>
          <p:cNvSpPr>
            <a:spLocks noGrp="1"/>
          </p:cNvSpPr>
          <p:nvPr>
            <p:ph type="title"/>
          </p:nvPr>
        </p:nvSpPr>
        <p:spPr/>
        <p:txBody>
          <a:bodyPr/>
          <a:lstStyle/>
          <a:p>
            <a:pPr algn="r"/>
            <a:r>
              <a:rPr lang="ar-EG" dirty="0"/>
              <a:t>مراحل تطور اليابان( المنحنى اليابانى):</a:t>
            </a:r>
          </a:p>
        </p:txBody>
      </p:sp>
      <p:sp>
        <p:nvSpPr>
          <p:cNvPr id="3" name="Content Placeholder 2">
            <a:extLst>
              <a:ext uri="{FF2B5EF4-FFF2-40B4-BE49-F238E27FC236}">
                <a16:creationId xmlns:a16="http://schemas.microsoft.com/office/drawing/2014/main" id="{0E3781AD-29B8-4EA5-9459-FCD186065768}"/>
              </a:ext>
            </a:extLst>
          </p:cNvPr>
          <p:cNvSpPr>
            <a:spLocks noGrp="1"/>
          </p:cNvSpPr>
          <p:nvPr>
            <p:ph idx="1"/>
          </p:nvPr>
        </p:nvSpPr>
        <p:spPr>
          <a:xfrm>
            <a:off x="677334" y="1378635"/>
            <a:ext cx="8596668" cy="4662728"/>
          </a:xfrm>
        </p:spPr>
        <p:txBody>
          <a:bodyPr>
            <a:normAutofit fontScale="92500" lnSpcReduction="20000"/>
          </a:bodyPr>
          <a:lstStyle/>
          <a:p>
            <a:r>
              <a:rPr lang="ar-EG" sz="2800" dirty="0"/>
              <a:t>مرت اليابان بمجموعة من مراحل التطور والتى يطلق عليها </a:t>
            </a:r>
            <a:r>
              <a:rPr lang="ar-SA" sz="2800" dirty="0"/>
              <a:t>المنحني الياباني وينضوي تحته </a:t>
            </a:r>
            <a:r>
              <a:rPr lang="ar-SA" sz="3600" dirty="0"/>
              <a:t>ما</a:t>
            </a:r>
            <a:r>
              <a:rPr lang="ar-SA" sz="2800" dirty="0"/>
              <a:t> يلي : </a:t>
            </a:r>
            <a:endParaRPr lang="en-US" sz="1600" dirty="0"/>
          </a:p>
          <a:p>
            <a:pPr lvl="2"/>
            <a:r>
              <a:rPr lang="ar-SA" sz="2000" dirty="0"/>
              <a:t>1945 = حرب عالمية ثانية = دمار وخراب + تدهور اقتصادي + فقدان الهوية.</a:t>
            </a:r>
            <a:endParaRPr lang="en-US" dirty="0"/>
          </a:p>
          <a:p>
            <a:pPr lvl="2"/>
            <a:r>
              <a:rPr lang="ar-SA" sz="2000" dirty="0"/>
              <a:t>1950 = ثورة الهوية  = وقفة مع النفس = من نحن + أين نكون ؟ </a:t>
            </a:r>
            <a:endParaRPr lang="en-US" sz="1200" dirty="0"/>
          </a:p>
          <a:p>
            <a:pPr lvl="2"/>
            <a:r>
              <a:rPr lang="ar-SA" sz="2000" dirty="0"/>
              <a:t>1960 = ثورة الشعار  = اليابانية من أجل العالمية = نصنع لنسيطر على غيرنا . </a:t>
            </a:r>
            <a:endParaRPr lang="en-US" dirty="0"/>
          </a:p>
          <a:p>
            <a:pPr lvl="2"/>
            <a:r>
              <a:rPr lang="ar-SA" sz="2000" dirty="0"/>
              <a:t>1970 = ثورة العلم = صناعة الحاسب الآلي والإلكترونيات . </a:t>
            </a:r>
            <a:endParaRPr lang="en-US" sz="1200" dirty="0"/>
          </a:p>
          <a:p>
            <a:pPr lvl="2"/>
            <a:r>
              <a:rPr lang="ar-SA" sz="2000" dirty="0"/>
              <a:t>1980 = ثورة الاتصال = التليفون المرئي . </a:t>
            </a:r>
            <a:endParaRPr lang="en-US" sz="1200" dirty="0"/>
          </a:p>
          <a:p>
            <a:pPr lvl="2"/>
            <a:r>
              <a:rPr lang="ar-SA" sz="2000" dirty="0"/>
              <a:t>1990 = ثورة الإنسان = أنسنة الإنسان = إعادة بناء الإنسان . </a:t>
            </a:r>
            <a:endParaRPr lang="en-US" sz="1200" dirty="0"/>
          </a:p>
          <a:p>
            <a:pPr lvl="2"/>
            <a:r>
              <a:rPr lang="ar-SA" sz="2000" dirty="0"/>
              <a:t>1991 = ثورة الباب المطروق = الاهتمام بالإدارة + الاهتمام بالتكنولوجيا . </a:t>
            </a:r>
            <a:endParaRPr lang="en-US" sz="1200" dirty="0"/>
          </a:p>
          <a:p>
            <a:pPr lvl="2"/>
            <a:r>
              <a:rPr lang="ar-SA" sz="2000" dirty="0"/>
              <a:t>1992 = ثورة التعليم = تنويع البنى التربوية + إدخال رياض الأطفال إلى السلم + الاهتمام بالتعليم العالي والتكنولوجي </a:t>
            </a:r>
            <a:r>
              <a:rPr lang="ar-EG" sz="2000" dirty="0"/>
              <a:t>أكثر من </a:t>
            </a:r>
            <a:r>
              <a:rPr lang="ar-SA" sz="2000" dirty="0"/>
              <a:t>(22.000 جامعة تقريباً ) . </a:t>
            </a:r>
            <a:endParaRPr lang="en-US" sz="1200" dirty="0"/>
          </a:p>
        </p:txBody>
      </p:sp>
    </p:spTree>
    <p:extLst>
      <p:ext uri="{BB962C8B-B14F-4D97-AF65-F5344CB8AC3E}">
        <p14:creationId xmlns:p14="http://schemas.microsoft.com/office/powerpoint/2010/main" val="76385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5BED-D4E9-425D-B9CE-42D49805A43D}"/>
              </a:ext>
            </a:extLst>
          </p:cNvPr>
          <p:cNvSpPr>
            <a:spLocks noGrp="1"/>
          </p:cNvSpPr>
          <p:nvPr>
            <p:ph type="title"/>
          </p:nvPr>
        </p:nvSpPr>
        <p:spPr/>
        <p:txBody>
          <a:bodyPr/>
          <a:lstStyle/>
          <a:p>
            <a:pPr algn="r"/>
            <a:r>
              <a:rPr lang="ar-EG" dirty="0"/>
              <a:t>مراحل تطور اليابان:</a:t>
            </a:r>
          </a:p>
        </p:txBody>
      </p:sp>
      <p:sp>
        <p:nvSpPr>
          <p:cNvPr id="3" name="Content Placeholder 2">
            <a:extLst>
              <a:ext uri="{FF2B5EF4-FFF2-40B4-BE49-F238E27FC236}">
                <a16:creationId xmlns:a16="http://schemas.microsoft.com/office/drawing/2014/main" id="{AAC2BC57-1B6D-4BD0-98A6-BCCF32555644}"/>
              </a:ext>
            </a:extLst>
          </p:cNvPr>
          <p:cNvSpPr>
            <a:spLocks noGrp="1"/>
          </p:cNvSpPr>
          <p:nvPr>
            <p:ph idx="1"/>
          </p:nvPr>
        </p:nvSpPr>
        <p:spPr>
          <a:xfrm>
            <a:off x="677334" y="2160589"/>
            <a:ext cx="8596668" cy="4697411"/>
          </a:xfrm>
        </p:spPr>
        <p:txBody>
          <a:bodyPr>
            <a:noAutofit/>
          </a:bodyPr>
          <a:lstStyle/>
          <a:p>
            <a:pPr lvl="2"/>
            <a:r>
              <a:rPr lang="ar-SA" sz="1800" dirty="0"/>
              <a:t>1993 = </a:t>
            </a:r>
            <a:r>
              <a:rPr lang="ar-SA" sz="2400" dirty="0"/>
              <a:t>ثورة</a:t>
            </a:r>
            <a:r>
              <a:rPr lang="ar-SA" sz="1800" dirty="0"/>
              <a:t> البدائل = الاهتمام ببدائل الطاقة + إيجاد بدائل جديدة للبترول. </a:t>
            </a:r>
            <a:endParaRPr lang="en-US" sz="1200" dirty="0"/>
          </a:p>
          <a:p>
            <a:pPr lvl="2"/>
            <a:r>
              <a:rPr lang="ar-SA" sz="1800" dirty="0"/>
              <a:t>1994 = ثورة الإبداع = رفض القائم وتدعيم القائم + البحث عن الجديد . </a:t>
            </a:r>
            <a:endParaRPr lang="en-US" sz="1100" dirty="0"/>
          </a:p>
          <a:p>
            <a:pPr lvl="2"/>
            <a:r>
              <a:rPr lang="ar-SA" sz="1800" dirty="0"/>
              <a:t>1995= ثورة الجودة = هيا نتمايز حتى نتنافس + التعليم أساس الجودة الشاملة . </a:t>
            </a:r>
            <a:endParaRPr lang="en-US" sz="1200" dirty="0"/>
          </a:p>
          <a:p>
            <a:pPr lvl="2"/>
            <a:r>
              <a:rPr lang="ar-SA" sz="1800" dirty="0"/>
              <a:t>1996 = ثورة السلوكيات = السعي نحو تكوين مواطن عالمي + الصالح العام أبقى وأولى من مصلحة الفرد . </a:t>
            </a:r>
            <a:endParaRPr lang="en-US" sz="1100" dirty="0"/>
          </a:p>
          <a:p>
            <a:pPr lvl="2"/>
            <a:r>
              <a:rPr lang="ar-SA" sz="1800" dirty="0"/>
              <a:t>1997 – 2000 = ثورة الاستنساخ مصاحبة بردود فعل علمية قوية حول النعجة دولي ، والقطة سي سي + اعادة هيكلة الاقسام العلمية في بعض الجامعات حتى تتكيف مع الثورة المعلوماتية ، وتواكب المستجدات العصرية . </a:t>
            </a:r>
            <a:endParaRPr lang="en-US" sz="1100" dirty="0"/>
          </a:p>
          <a:p>
            <a:r>
              <a:rPr lang="ar-EG" sz="2400" dirty="0"/>
              <a:t>2000 – 2006 = ثورة النانوتكنولوجيا ، أي الاهتمام بالتكنولوجيا الدقيقة، والتي ترتب عليها صناعة العجائب العلمية </a:t>
            </a:r>
          </a:p>
          <a:p>
            <a:endParaRPr lang="ar-EG" sz="2400" dirty="0"/>
          </a:p>
        </p:txBody>
      </p:sp>
    </p:spTree>
    <p:extLst>
      <p:ext uri="{BB962C8B-B14F-4D97-AF65-F5344CB8AC3E}">
        <p14:creationId xmlns:p14="http://schemas.microsoft.com/office/powerpoint/2010/main" val="1641718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B5828-7D34-4C3A-B623-CDCF576E958B}"/>
              </a:ext>
            </a:extLst>
          </p:cNvPr>
          <p:cNvSpPr>
            <a:spLocks noGrp="1"/>
          </p:cNvSpPr>
          <p:nvPr>
            <p:ph type="title"/>
          </p:nvPr>
        </p:nvSpPr>
        <p:spPr/>
        <p:txBody>
          <a:bodyPr>
            <a:normAutofit/>
          </a:bodyPr>
          <a:lstStyle/>
          <a:p>
            <a:pPr algn="r"/>
            <a:r>
              <a:rPr lang="ar-SA" dirty="0"/>
              <a:t>التعليم في اليابان : </a:t>
            </a:r>
            <a:br>
              <a:rPr lang="en-US" dirty="0"/>
            </a:br>
            <a:endParaRPr lang="ar-EG" dirty="0"/>
          </a:p>
        </p:txBody>
      </p:sp>
      <p:sp>
        <p:nvSpPr>
          <p:cNvPr id="3" name="Content Placeholder 2">
            <a:extLst>
              <a:ext uri="{FF2B5EF4-FFF2-40B4-BE49-F238E27FC236}">
                <a16:creationId xmlns:a16="http://schemas.microsoft.com/office/drawing/2014/main" id="{F11C72F1-B663-4FC0-AF29-895B3EB1A96F}"/>
              </a:ext>
            </a:extLst>
          </p:cNvPr>
          <p:cNvSpPr>
            <a:spLocks noGrp="1"/>
          </p:cNvSpPr>
          <p:nvPr>
            <p:ph idx="1"/>
          </p:nvPr>
        </p:nvSpPr>
        <p:spPr/>
        <p:txBody>
          <a:bodyPr>
            <a:normAutofit/>
          </a:bodyPr>
          <a:lstStyle/>
          <a:p>
            <a:r>
              <a:rPr lang="ar-SA" dirty="0"/>
              <a:t>يعتبر التعليم من الأسباب الأساسية لتفوق اليابان بداية من دور الحضانة وحتى الجامعة ، </a:t>
            </a:r>
            <a:r>
              <a:rPr lang="ar-SA" dirty="0">
                <a:solidFill>
                  <a:schemeClr val="accent5"/>
                </a:solidFill>
              </a:rPr>
              <a:t>لأنه ينطلق من عدة منطلقات أهمها </a:t>
            </a:r>
            <a:r>
              <a:rPr lang="ar-SA" dirty="0"/>
              <a:t>: </a:t>
            </a:r>
            <a:endParaRPr lang="en-US" dirty="0"/>
          </a:p>
          <a:p>
            <a:pPr lvl="0"/>
            <a:r>
              <a:rPr lang="ar-SA" dirty="0"/>
              <a:t>الاهتمام بالمناخ الذي يوفر قدراً من المسئولية للتلاميذ داخل المدرسة بجانب إحساسهم بأنهم يعيشون مع معلمهم . </a:t>
            </a:r>
            <a:endParaRPr lang="en-US" dirty="0"/>
          </a:p>
          <a:p>
            <a:pPr lvl="0"/>
            <a:r>
              <a:rPr lang="ar-SA" dirty="0"/>
              <a:t>المعلم والتلاميذ يعيشون معاً في تجربة حياة ، فهم يحفرون المزرعة ، ويزرعون الزهور ، والمعلمون يحرسون المدرسة ، والتلاميذ يكنسون ويمسحون المدرسة حتى تصبح نظيفة . </a:t>
            </a:r>
            <a:endParaRPr lang="en-US" dirty="0"/>
          </a:p>
          <a:p>
            <a:pPr lvl="0"/>
            <a:r>
              <a:rPr lang="ar-SA" dirty="0"/>
              <a:t>التركيز على روح الفريق والعمل الجماعي حتى يتعلم التلميذ كيف يندمج مع الآخرين . </a:t>
            </a:r>
            <a:endParaRPr lang="en-US" dirty="0"/>
          </a:p>
          <a:p>
            <a:pPr lvl="0"/>
            <a:r>
              <a:rPr lang="ar-SA" dirty="0"/>
              <a:t>الاهتمام بتحسين العلاقة بين التلاميذ وبعضهم البعض . </a:t>
            </a:r>
            <a:endParaRPr lang="en-US" dirty="0"/>
          </a:p>
          <a:p>
            <a:pPr lvl="0"/>
            <a:r>
              <a:rPr lang="ar-EG" dirty="0"/>
              <a:t>الاهتمام بوضع ومكانة </a:t>
            </a:r>
            <a:r>
              <a:rPr lang="ar-SA" dirty="0"/>
              <a:t>المعلم على المستوى الاجتماعي أو الاقتصادي . </a:t>
            </a:r>
            <a:endParaRPr lang="en-US" dirty="0"/>
          </a:p>
          <a:p>
            <a:r>
              <a:rPr lang="ar-SA" dirty="0"/>
              <a:t>*</a:t>
            </a:r>
            <a:endParaRPr lang="ar-EG" dirty="0"/>
          </a:p>
        </p:txBody>
      </p:sp>
    </p:spTree>
    <p:extLst>
      <p:ext uri="{BB962C8B-B14F-4D97-AF65-F5344CB8AC3E}">
        <p14:creationId xmlns:p14="http://schemas.microsoft.com/office/powerpoint/2010/main" val="276801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82D06-CABF-4AC8-8A2F-714F1770493C}"/>
              </a:ext>
            </a:extLst>
          </p:cNvPr>
          <p:cNvSpPr>
            <a:spLocks noGrp="1"/>
          </p:cNvSpPr>
          <p:nvPr>
            <p:ph type="title"/>
          </p:nvPr>
        </p:nvSpPr>
        <p:spPr/>
        <p:txBody>
          <a:bodyPr/>
          <a:lstStyle/>
          <a:p>
            <a:pPr algn="r"/>
            <a:r>
              <a:rPr lang="ar-EG" dirty="0"/>
              <a:t>خصائص التعليم فى اليابان:</a:t>
            </a:r>
          </a:p>
        </p:txBody>
      </p:sp>
      <p:sp>
        <p:nvSpPr>
          <p:cNvPr id="3" name="Content Placeholder 2">
            <a:extLst>
              <a:ext uri="{FF2B5EF4-FFF2-40B4-BE49-F238E27FC236}">
                <a16:creationId xmlns:a16="http://schemas.microsoft.com/office/drawing/2014/main" id="{431A2900-7E89-4934-9676-99BD93286678}"/>
              </a:ext>
            </a:extLst>
          </p:cNvPr>
          <p:cNvSpPr>
            <a:spLocks noGrp="1"/>
          </p:cNvSpPr>
          <p:nvPr>
            <p:ph idx="1"/>
          </p:nvPr>
        </p:nvSpPr>
        <p:spPr/>
        <p:txBody>
          <a:bodyPr/>
          <a:lstStyle/>
          <a:p>
            <a:r>
              <a:rPr lang="ar-SA" dirty="0"/>
              <a:t>ويجمع التعليم في اليابان بين عدة خصائص أهمها : </a:t>
            </a:r>
            <a:endParaRPr lang="en-US" dirty="0"/>
          </a:p>
          <a:p>
            <a:r>
              <a:rPr lang="ar-SA" dirty="0"/>
              <a:t>أ) المركزية واللامركزية . </a:t>
            </a:r>
            <a:endParaRPr lang="en-US" dirty="0"/>
          </a:p>
          <a:p>
            <a:r>
              <a:rPr lang="ar-SA" dirty="0"/>
              <a:t>ب) روح الجماعة والعمل الجماعي والنظام والمسئولية . </a:t>
            </a:r>
            <a:endParaRPr lang="en-US" dirty="0"/>
          </a:p>
          <a:p>
            <a:r>
              <a:rPr lang="ar-SA" dirty="0"/>
              <a:t>ج) الجد والاجتهاد أهم من الموهبة والذكاء . </a:t>
            </a:r>
            <a:endParaRPr lang="en-US" dirty="0"/>
          </a:p>
          <a:p>
            <a:r>
              <a:rPr lang="ar-SA" dirty="0"/>
              <a:t>د) الكم المعرفي دلال</a:t>
            </a:r>
            <a:r>
              <a:rPr lang="ar-EG" dirty="0"/>
              <a:t>ة</a:t>
            </a:r>
            <a:r>
              <a:rPr lang="ar-SA" dirty="0"/>
              <a:t> على ثقل العبء الدراسي . </a:t>
            </a:r>
            <a:endParaRPr lang="en-US" dirty="0"/>
          </a:p>
          <a:p>
            <a:r>
              <a:rPr lang="ar-SA" dirty="0"/>
              <a:t>هـ) الحماس الشديد من الطلاب وأولياء الأمور </a:t>
            </a:r>
            <a:r>
              <a:rPr lang="ar-EG" dirty="0"/>
              <a:t>فى</a:t>
            </a:r>
            <a:r>
              <a:rPr lang="ar-SA" dirty="0"/>
              <a:t> التعليم يقابله مكانة مرموقة للمعلم .</a:t>
            </a:r>
            <a:endParaRPr lang="en-US" dirty="0"/>
          </a:p>
          <a:p>
            <a:endParaRPr lang="ar-EG" dirty="0"/>
          </a:p>
        </p:txBody>
      </p:sp>
    </p:spTree>
    <p:extLst>
      <p:ext uri="{BB962C8B-B14F-4D97-AF65-F5344CB8AC3E}">
        <p14:creationId xmlns:p14="http://schemas.microsoft.com/office/powerpoint/2010/main" val="182186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42442-DE6C-4A4D-BDCD-E3A17F05CC43}"/>
              </a:ext>
            </a:extLst>
          </p:cNvPr>
          <p:cNvSpPr>
            <a:spLocks noGrp="1"/>
          </p:cNvSpPr>
          <p:nvPr>
            <p:ph type="title"/>
          </p:nvPr>
        </p:nvSpPr>
        <p:spPr/>
        <p:txBody>
          <a:bodyPr/>
          <a:lstStyle/>
          <a:p>
            <a:pPr algn="r"/>
            <a:r>
              <a:rPr lang="ar-EG" dirty="0"/>
              <a:t>السلم التعليمى فى اليابان:</a:t>
            </a:r>
          </a:p>
        </p:txBody>
      </p:sp>
      <p:sp>
        <p:nvSpPr>
          <p:cNvPr id="3" name="Content Placeholder 2">
            <a:extLst>
              <a:ext uri="{FF2B5EF4-FFF2-40B4-BE49-F238E27FC236}">
                <a16:creationId xmlns:a16="http://schemas.microsoft.com/office/drawing/2014/main" id="{14BE1F3B-3AC3-4904-BCFC-9B53FAE053B3}"/>
              </a:ext>
            </a:extLst>
          </p:cNvPr>
          <p:cNvSpPr>
            <a:spLocks noGrp="1"/>
          </p:cNvSpPr>
          <p:nvPr>
            <p:ph idx="1"/>
          </p:nvPr>
        </p:nvSpPr>
        <p:spPr>
          <a:xfrm>
            <a:off x="677334" y="1378635"/>
            <a:ext cx="9549878" cy="5479366"/>
          </a:xfrm>
        </p:spPr>
        <p:txBody>
          <a:bodyPr>
            <a:normAutofit/>
          </a:bodyPr>
          <a:lstStyle/>
          <a:p>
            <a:r>
              <a:rPr lang="ar-EG" dirty="0"/>
              <a:t>ويتضمن التعليم عدة مراحل:</a:t>
            </a:r>
          </a:p>
          <a:p>
            <a:r>
              <a:rPr lang="ar-EG" dirty="0"/>
              <a:t>مرحلة التعليم الابتدائي الذي يستمر لمدة 6سنوات .</a:t>
            </a:r>
          </a:p>
          <a:p>
            <a:r>
              <a:rPr lang="ar-EG" dirty="0"/>
              <a:t>مرحلة التعليم المتوسط والذي يستمر لمدة 3 سنوات .</a:t>
            </a:r>
          </a:p>
          <a:p>
            <a:r>
              <a:rPr lang="ar-EG" dirty="0"/>
              <a:t>مرحلة التعليم الثانوي لمدة 3 سنوات.</a:t>
            </a:r>
          </a:p>
          <a:p>
            <a:r>
              <a:rPr lang="ar-EG" dirty="0"/>
              <a:t> المرحلة الجامعية وهي لمدة 4 سنوات في العادة .</a:t>
            </a:r>
          </a:p>
          <a:p>
            <a:r>
              <a:rPr lang="ar-EG" dirty="0"/>
              <a:t>وتوجد بعض الملاحظات على التعليم الابتدائى اليابانى وهى:</a:t>
            </a:r>
          </a:p>
          <a:p>
            <a:r>
              <a:rPr lang="ar-EG" dirty="0"/>
              <a:t>لا يوجد رسوب خلال فترة التعليم الإلزامي ، بشرط استيفاء نسبة الحضور، </a:t>
            </a:r>
            <a:r>
              <a:rPr lang="ar-SA" dirty="0"/>
              <a:t>ويرجع ذلك إلى اتفاق خبراء التعليم أن التلاميذ في هذه السن تقع عليهم مسئولية الرسوب وإنما تقع على عاتق المدرسة والمدرسين ومن هنا يتعين على المدرس إصلاح شأن المتقاعسين من التلاميذ وتشجيع المتفوقين . </a:t>
            </a:r>
            <a:endParaRPr lang="en-US" dirty="0"/>
          </a:p>
          <a:p>
            <a:r>
              <a:rPr lang="ar-EG" dirty="0"/>
              <a:t>ففي هذه المرحلة لا يوجد تلميذ ممتاز وأخر غير ممتاز ، إنما توجد مدرسة ومدرسون ممتازون وأخرى أقل </a:t>
            </a:r>
          </a:p>
        </p:txBody>
      </p:sp>
    </p:spTree>
    <p:extLst>
      <p:ext uri="{BB962C8B-B14F-4D97-AF65-F5344CB8AC3E}">
        <p14:creationId xmlns:p14="http://schemas.microsoft.com/office/powerpoint/2010/main" val="40659202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TotalTime>
  <Words>1907</Words>
  <Application>Microsoft Office PowerPoint</Application>
  <PresentationFormat>Widescreen</PresentationFormat>
  <Paragraphs>120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الفصل السادس نظام التعليم فـي اليابان  (العملاق الأسيوي/الأسطورة البشرية)   </vt:lpstr>
      <vt:lpstr>مقدمة :  </vt:lpstr>
      <vt:lpstr>الشعب الياباني : ( جغرافياً وديموجرافياً )  </vt:lpstr>
      <vt:lpstr>الشعب الياباني : ( جغرافياً وديموجرافياً )  </vt:lpstr>
      <vt:lpstr>مراحل تطور اليابان( المنحنى اليابانى):</vt:lpstr>
      <vt:lpstr>مراحل تطور اليابان:</vt:lpstr>
      <vt:lpstr>التعليم في اليابان :  </vt:lpstr>
      <vt:lpstr>خصائص التعليم فى اليابان:</vt:lpstr>
      <vt:lpstr>السلم التعليمى فى اليابان:</vt:lpstr>
      <vt:lpstr>أهمية التعليم للمجتمع الياباني :  </vt:lpstr>
      <vt:lpstr>المعادلة اليابانية في تطوير التعليم : </vt:lpstr>
      <vt:lpstr>إدارة التعليم في اليابان : </vt:lpstr>
      <vt:lpstr>تمويل التعليم فى اليابان:</vt:lpstr>
      <vt:lpstr>إعداد المعلم في اليابان :  </vt:lpstr>
      <vt:lpstr>تدريب المعلم في اليابان:</vt:lpstr>
      <vt:lpstr>أسرار تقدم اليابان:</vt:lpstr>
      <vt:lpstr>المدرسة اليابانية " مدرسة القيم العجيبة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نظام التعليم فـي اليابان  (العملاق الأسيوي/الأسطورة البشرية)    </dc:title>
  <dc:creator>CoreMasr</dc:creator>
  <cp:lastModifiedBy>CoreMasr</cp:lastModifiedBy>
  <cp:revision>14</cp:revision>
  <dcterms:created xsi:type="dcterms:W3CDTF">2020-04-05T04:58:07Z</dcterms:created>
  <dcterms:modified xsi:type="dcterms:W3CDTF">2020-04-05T06:11:44Z</dcterms:modified>
</cp:coreProperties>
</file>